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282" r:id="rId6"/>
    <p:sldId id="280" r:id="rId7"/>
    <p:sldId id="288" r:id="rId8"/>
    <p:sldId id="283" r:id="rId9"/>
    <p:sldId id="289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85951"/>
  </p:normalViewPr>
  <p:slideViewPr>
    <p:cSldViewPr snapToGrid="0" snapToObjects="1">
      <p:cViewPr varScale="1">
        <p:scale>
          <a:sx n="62" d="100"/>
          <a:sy n="62" d="100"/>
        </p:scale>
        <p:origin x="1476" y="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4668-96C7-3349-9811-475D1990BF43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551F-A3CF-D54A-ACDB-314B5041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8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4FE28-2932-7D44-A2AD-EEAC00EED324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3498-7F03-254B-A2B4-EC37DD504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3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9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3498-7F03-254B-A2B4-EC37DD504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70511" y="5423606"/>
            <a:ext cx="5232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Coraggio Group</a:t>
            </a:r>
          </a:p>
          <a:p>
            <a:r>
              <a:rPr lang="en-US" sz="1050" dirty="0"/>
              <a:t>503.493.1452 | </a:t>
            </a:r>
            <a:r>
              <a:rPr lang="en-US" sz="1050" dirty="0" err="1"/>
              <a:t>coraggiogroup.com</a:t>
            </a:r>
            <a:endParaRPr lang="en-US" sz="105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0511" y="4749496"/>
            <a:ext cx="10601915" cy="3804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8059" y="5037831"/>
            <a:ext cx="10628235" cy="2789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932" y="5262712"/>
            <a:ext cx="10627783" cy="255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" y="5699280"/>
            <a:ext cx="1201560" cy="10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D79B034-02C1-0743-8BBD-57FF3ED95CDC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0014A9B-CD14-EF4F-8489-8003DC1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481"/>
          <a:stretch/>
        </p:blipFill>
        <p:spPr>
          <a:xfrm>
            <a:off x="0" y="0"/>
            <a:ext cx="12301538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18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1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92" y="0"/>
            <a:ext cx="5123408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11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0" b="8527"/>
          <a:stretch/>
        </p:blipFill>
        <p:spPr>
          <a:xfrm>
            <a:off x="-13089" y="0"/>
            <a:ext cx="12301538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10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3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18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16200000">
            <a:off x="5783068" y="-5507821"/>
            <a:ext cx="722313" cy="12314627"/>
          </a:xfrm>
          <a:prstGeom prst="rect">
            <a:avLst/>
          </a:prstGeom>
          <a:solidFill>
            <a:schemeClr val="tx2">
              <a:alpha val="7490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19478" r="24212" b="52389"/>
          <a:stretch/>
        </p:blipFill>
        <p:spPr>
          <a:xfrm>
            <a:off x="437477" y="439841"/>
            <a:ext cx="399940" cy="430503"/>
          </a:xfrm>
          <a:prstGeom prst="rect">
            <a:avLst/>
          </a:prstGeom>
        </p:spPr>
      </p:pic>
      <p:sp>
        <p:nvSpPr>
          <p:cNvPr id="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7417" y="439841"/>
            <a:ext cx="11249141" cy="4632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15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2968" y="5217936"/>
            <a:ext cx="10634133" cy="53298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cap="small" spc="0">
                <a:solidFill>
                  <a:schemeClr val="accent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9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921653" y="6476421"/>
            <a:ext cx="2844800" cy="365125"/>
          </a:xfrm>
          <a:prstGeom prst="rect">
            <a:avLst/>
          </a:prstGeom>
        </p:spPr>
        <p:txBody>
          <a:bodyPr/>
          <a:lstStyle/>
          <a:p>
            <a:fld id="{EDF1F588-E1B8-AF45-B660-2E392DF826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52968" y="192088"/>
            <a:ext cx="11167533" cy="573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2968" y="765175"/>
            <a:ext cx="11167533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2969" y="862013"/>
            <a:ext cx="5486753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141513" y="862013"/>
            <a:ext cx="5478987" cy="5368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457200" indent="0">
              <a:buNone/>
              <a:defRPr sz="1050"/>
            </a:lvl2pPr>
            <a:lvl3pPr marL="914400" indent="0">
              <a:buNone/>
              <a:defRPr sz="105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3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9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7" r:id="rId3"/>
    <p:sldLayoutId id="2147483658" r:id="rId4"/>
    <p:sldLayoutId id="2147483654" r:id="rId5"/>
    <p:sldLayoutId id="2147483655" r:id="rId6"/>
    <p:sldLayoutId id="2147483656" r:id="rId7"/>
    <p:sldLayoutId id="2147483652" r:id="rId8"/>
    <p:sldLayoutId id="2147483651" r:id="rId9"/>
    <p:sldLayoutId id="2147483653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0511" y="4810769"/>
            <a:ext cx="10601915" cy="380455"/>
          </a:xfrm>
        </p:spPr>
        <p:txBody>
          <a:bodyPr/>
          <a:lstStyle/>
          <a:p>
            <a:r>
              <a:rPr lang="en-US" dirty="0"/>
              <a:t>Visit Mendocino County: Strategic Planning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0511" y="5231180"/>
            <a:ext cx="10627783" cy="255588"/>
          </a:xfrm>
        </p:spPr>
        <p:txBody>
          <a:bodyPr/>
          <a:lstStyle/>
          <a:p>
            <a:r>
              <a:rPr lang="en-US" dirty="0"/>
              <a:t>October 12,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6"/>
          <a:stretch/>
        </p:blipFill>
        <p:spPr>
          <a:xfrm>
            <a:off x="0" y="-1"/>
            <a:ext cx="12192000" cy="47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About Coraggio Group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7779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720" y="4605045"/>
            <a:ext cx="1964674" cy="105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Destination Marketing Experience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4" b="15102"/>
          <a:stretch/>
        </p:blipFill>
        <p:spPr>
          <a:xfrm>
            <a:off x="2463991" y="1315442"/>
            <a:ext cx="1414237" cy="936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54" y="2403615"/>
            <a:ext cx="1774179" cy="5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17" y="4050993"/>
            <a:ext cx="1185830" cy="118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6" y="2325229"/>
            <a:ext cx="1922693" cy="54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79" y="4148867"/>
            <a:ext cx="1949518" cy="30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311" y="5348811"/>
            <a:ext cx="2583049" cy="64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Beverly Hi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6" y="3079571"/>
            <a:ext cx="1940368" cy="74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10" y="4597630"/>
            <a:ext cx="2058399" cy="77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74" y="3061701"/>
            <a:ext cx="1786090" cy="943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68" y="1523332"/>
            <a:ext cx="2104054" cy="6413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8" y="1523332"/>
            <a:ext cx="1715331" cy="520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84" y="2594837"/>
            <a:ext cx="1015526" cy="1200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73" y="5926050"/>
            <a:ext cx="1351874" cy="59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8" y="5257765"/>
            <a:ext cx="1454171" cy="1062867"/>
          </a:xfrm>
          <a:prstGeom prst="rect">
            <a:avLst/>
          </a:prstGeom>
        </p:spPr>
      </p:pic>
      <p:pic>
        <p:nvPicPr>
          <p:cNvPr id="1026" name="Picture 2" descr="isit Placer Count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84" y="3726280"/>
            <a:ext cx="21431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Coraggio’s</a:t>
            </a:r>
            <a:r>
              <a:rPr lang="en-US" dirty="0"/>
              <a:t> Strategic Clarity Framework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0050" y="1624720"/>
            <a:ext cx="11452128" cy="3349269"/>
            <a:chOff x="712667" y="2139071"/>
            <a:chExt cx="7737960" cy="2256052"/>
          </a:xfrm>
        </p:grpSpPr>
        <p:sp>
          <p:nvSpPr>
            <p:cNvPr id="7" name="Oval 6"/>
            <p:cNvSpPr/>
            <p:nvPr/>
          </p:nvSpPr>
          <p:spPr>
            <a:xfrm>
              <a:off x="742126" y="3041968"/>
              <a:ext cx="943405" cy="943405"/>
            </a:xfrm>
            <a:prstGeom prst="ellipse">
              <a:avLst/>
            </a:prstGeom>
            <a:solidFill>
              <a:srgbClr val="ED79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Oval 7"/>
            <p:cNvSpPr/>
            <p:nvPr/>
          </p:nvSpPr>
          <p:spPr>
            <a:xfrm>
              <a:off x="4599342" y="3041968"/>
              <a:ext cx="943405" cy="943405"/>
            </a:xfrm>
            <a:prstGeom prst="ellipse">
              <a:avLst/>
            </a:prstGeom>
            <a:solidFill>
              <a:srgbClr val="ED79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Oval 8"/>
            <p:cNvSpPr/>
            <p:nvPr/>
          </p:nvSpPr>
          <p:spPr>
            <a:xfrm>
              <a:off x="7492254" y="3041968"/>
              <a:ext cx="943405" cy="943405"/>
            </a:xfrm>
            <a:prstGeom prst="ellipse">
              <a:avLst/>
            </a:prstGeom>
            <a:solidFill>
              <a:srgbClr val="3F80C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058" y="3189964"/>
              <a:ext cx="662477" cy="66247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706429" y="3041968"/>
              <a:ext cx="943406" cy="943405"/>
              <a:chOff x="1759715" y="2385948"/>
              <a:chExt cx="943406" cy="94340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759716" y="2385948"/>
                <a:ext cx="943405" cy="943405"/>
              </a:xfrm>
              <a:prstGeom prst="ellipse">
                <a:avLst/>
              </a:prstGeom>
              <a:solidFill>
                <a:srgbClr val="ED79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9715" y="2385948"/>
                <a:ext cx="943405" cy="94340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670734" y="3041968"/>
              <a:ext cx="943405" cy="943405"/>
              <a:chOff x="2724020" y="2385948"/>
              <a:chExt cx="943405" cy="94340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724020" y="2385948"/>
                <a:ext cx="943405" cy="943405"/>
              </a:xfrm>
              <a:prstGeom prst="ellipse">
                <a:avLst/>
              </a:prstGeom>
              <a:solidFill>
                <a:srgbClr val="ED79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5908" y="2533944"/>
                <a:ext cx="726056" cy="726056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37231" r="20339" b="37335"/>
            <a:stretch/>
          </p:blipFill>
          <p:spPr>
            <a:xfrm>
              <a:off x="4816691" y="3123588"/>
              <a:ext cx="548751" cy="810473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527950" y="3041968"/>
              <a:ext cx="943405" cy="943405"/>
              <a:chOff x="6581236" y="2385948"/>
              <a:chExt cx="943405" cy="94340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581236" y="2385948"/>
                <a:ext cx="943405" cy="943405"/>
              </a:xfrm>
              <a:prstGeom prst="ellipse">
                <a:avLst/>
              </a:prstGeom>
              <a:solidFill>
                <a:srgbClr val="978A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7379" y="2506749"/>
                <a:ext cx="702500" cy="70250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504047" y="3053762"/>
              <a:ext cx="918783" cy="91878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63646" y="3041968"/>
              <a:ext cx="943405" cy="943405"/>
              <a:chOff x="5616932" y="2385948"/>
              <a:chExt cx="943405" cy="94340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616932" y="2385948"/>
                <a:ext cx="943405" cy="943405"/>
              </a:xfrm>
              <a:prstGeom prst="ellipse">
                <a:avLst/>
              </a:prstGeom>
              <a:solidFill>
                <a:srgbClr val="978A0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9356" y="2454740"/>
                <a:ext cx="810473" cy="81047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635038" y="3041968"/>
              <a:ext cx="943405" cy="943405"/>
              <a:chOff x="3688324" y="2385948"/>
              <a:chExt cx="943405" cy="94340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688324" y="2385948"/>
                <a:ext cx="943405" cy="943405"/>
              </a:xfrm>
              <a:prstGeom prst="ellipse">
                <a:avLst/>
              </a:prstGeom>
              <a:solidFill>
                <a:srgbClr val="ED7918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5927" y="2533944"/>
                <a:ext cx="662477" cy="662477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42338" y="4136066"/>
              <a:ext cx="523362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vision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49847" y="4146343"/>
              <a:ext cx="653335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mission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54761" y="4146343"/>
              <a:ext cx="575351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values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547" y="4146343"/>
              <a:ext cx="523361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brand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63531" y="4146343"/>
              <a:ext cx="662000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D7918"/>
                  </a:solidFill>
                  <a:latin typeface="Helvetica"/>
                  <a:cs typeface="Helvetica"/>
                </a:rPr>
                <a:t>position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0332" y="4136066"/>
              <a:ext cx="921948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78A04"/>
                  </a:solidFill>
                  <a:latin typeface="Helvetica"/>
                  <a:cs typeface="Helvetica"/>
                </a:rPr>
                <a:t>imperatives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7814" y="4136066"/>
              <a:ext cx="817969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978A04"/>
                  </a:solidFill>
                  <a:latin typeface="Helvetica"/>
                  <a:cs typeface="Helvetica"/>
                </a:rPr>
                <a:t>objectives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80966" y="4146343"/>
              <a:ext cx="765979" cy="24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F80CD"/>
                  </a:solidFill>
                  <a:latin typeface="Helvetica"/>
                  <a:cs typeface="Helvetica"/>
                </a:rPr>
                <a:t>initiatives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126" y="2139071"/>
              <a:ext cx="4800621" cy="3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D7918"/>
                  </a:solidFill>
                  <a:latin typeface="Helvetica"/>
                  <a:cs typeface="Helvetica"/>
                </a:rPr>
                <a:t>clarity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3647" y="2139071"/>
              <a:ext cx="1907708" cy="3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978A04"/>
                  </a:solidFill>
                  <a:latin typeface="Helvetica"/>
                  <a:cs typeface="Helvetica"/>
                </a:rPr>
                <a:t>focus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2254" y="2139071"/>
              <a:ext cx="958373" cy="352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3F80CD"/>
                  </a:solidFill>
                  <a:latin typeface="Helvetica"/>
                  <a:cs typeface="Helvetica"/>
                </a:rPr>
                <a:t>action</a:t>
              </a:r>
            </a:p>
          </p:txBody>
        </p:sp>
        <p:sp>
          <p:nvSpPr>
            <p:cNvPr id="29" name="Right Brace 28"/>
            <p:cNvSpPr/>
            <p:nvPr/>
          </p:nvSpPr>
          <p:spPr>
            <a:xfrm rot="16200000">
              <a:off x="2896001" y="424679"/>
              <a:ext cx="433954" cy="4800622"/>
            </a:xfrm>
            <a:prstGeom prst="rightBrace">
              <a:avLst/>
            </a:prstGeom>
            <a:ln>
              <a:solidFill>
                <a:srgbClr val="ED79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0" name="Right Brace 29"/>
            <p:cNvSpPr/>
            <p:nvPr/>
          </p:nvSpPr>
          <p:spPr>
            <a:xfrm rot="16200000">
              <a:off x="6291691" y="1863875"/>
              <a:ext cx="433954" cy="1922230"/>
            </a:xfrm>
            <a:prstGeom prst="rightBrace">
              <a:avLst/>
            </a:prstGeom>
            <a:ln>
              <a:solidFill>
                <a:srgbClr val="978A0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Right Brace 30"/>
            <p:cNvSpPr/>
            <p:nvPr/>
          </p:nvSpPr>
          <p:spPr>
            <a:xfrm rot="16200000">
              <a:off x="7742427" y="2369633"/>
              <a:ext cx="433954" cy="910714"/>
            </a:xfrm>
            <a:prstGeom prst="rightBrace">
              <a:avLst/>
            </a:prstGeom>
            <a:ln>
              <a:solidFill>
                <a:srgbClr val="3F80C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62622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Stakeholder Engagement</a:t>
            </a:r>
            <a:endParaRPr lang="en-US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5368" y="1314556"/>
            <a:ext cx="11167533" cy="506878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9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61" y="438491"/>
            <a:ext cx="11880539" cy="11365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961" y="1618592"/>
            <a:ext cx="7385550" cy="520424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55414" y="1618591"/>
            <a:ext cx="4446086" cy="52042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3323" y="524020"/>
            <a:ext cx="1304098" cy="99070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Vision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>
                <a:solidFill>
                  <a:schemeClr val="tx1"/>
                </a:solidFill>
                <a:cs typeface="Arial"/>
              </a:rPr>
              <a:t>Santa Monica is  the premier beach-city destination in the world.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477" y="509610"/>
            <a:ext cx="3767729" cy="99070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Values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>
                <a:solidFill>
                  <a:schemeClr val="tx1"/>
                </a:solidFill>
                <a:cs typeface="Arial"/>
              </a:rPr>
              <a:t>We will cultivate an inspiring team culture that fosters creative  and enthusiastic individuals who elevate  the SM experience through collaboration and expert leadership. </a:t>
            </a:r>
          </a:p>
          <a:p>
            <a:r>
              <a:rPr lang="en-US" sz="1000" dirty="0">
                <a:solidFill>
                  <a:schemeClr val="tx1"/>
                </a:solidFill>
                <a:cs typeface="Arial"/>
              </a:rPr>
              <a:t>Leadership &amp; Expertise | Creativity | Collaboration | Enthusiasm</a:t>
            </a:r>
          </a:p>
          <a:p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72625" y="509610"/>
            <a:ext cx="2369514" cy="99070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Position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 err="1">
                <a:solidFill>
                  <a:schemeClr val="tx1"/>
                </a:solidFill>
                <a:cs typeface="Arial"/>
              </a:rPr>
              <a:t>SMCVB</a:t>
            </a:r>
            <a:r>
              <a:rPr lang="en-US" sz="1000" dirty="0">
                <a:solidFill>
                  <a:schemeClr val="tx1"/>
                </a:solidFill>
                <a:cs typeface="Arial"/>
              </a:rPr>
              <a:t> is the dedicated tourism resource and brand manager for Santa Monica that delivers vital benefits to a diverse group of stakeholders.  </a:t>
            </a:r>
          </a:p>
          <a:p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3568" y="509610"/>
            <a:ext cx="1539696" cy="99070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pPr>
              <a:lnSpc>
                <a:spcPts val="960"/>
              </a:lnSpc>
              <a:spcAft>
                <a:spcPts val="600"/>
              </a:spcAft>
            </a:pPr>
            <a:r>
              <a:rPr lang="en-US" sz="1100" b="1" dirty="0">
                <a:solidFill>
                  <a:schemeClr val="tx1"/>
                </a:solidFill>
                <a:cs typeface="Arial"/>
              </a:rPr>
              <a:t>Brand Intention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endParaRPr lang="en-US" sz="1100" b="1" dirty="0">
              <a:solidFill>
                <a:schemeClr val="tx1"/>
              </a:solidFill>
              <a:cs typeface="Arial"/>
            </a:endParaRPr>
          </a:p>
          <a:p>
            <a:pPr>
              <a:lnSpc>
                <a:spcPts val="960"/>
              </a:lnSpc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Effective | Creative</a:t>
            </a:r>
          </a:p>
          <a:p>
            <a:pPr>
              <a:lnSpc>
                <a:spcPts val="960"/>
              </a:lnSpc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Strategic | Bold | Caring  </a:t>
            </a:r>
          </a:p>
          <a:p>
            <a:pPr>
              <a:lnSpc>
                <a:spcPts val="960"/>
              </a:lnSpc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cs typeface="Arial"/>
              </a:rPr>
              <a:t>Authentic | Professional</a:t>
            </a:r>
          </a:p>
          <a:p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1317" y="509610"/>
            <a:ext cx="2285797" cy="99070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t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Mission</a:t>
            </a:r>
            <a:br>
              <a:rPr lang="en-US" sz="1100" b="1" dirty="0">
                <a:solidFill>
                  <a:schemeClr val="tx1"/>
                </a:solidFill>
                <a:cs typeface="Arial"/>
              </a:rPr>
            </a:br>
            <a:r>
              <a:rPr lang="en-US" sz="1000" dirty="0">
                <a:solidFill>
                  <a:schemeClr val="tx1"/>
                </a:solidFill>
                <a:cs typeface="Arial"/>
              </a:rPr>
              <a:t>To increase visitor expenditures, tourism revenue and local employment opportunities through promotion of Santa Monica as a travel destination.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884" y="1884596"/>
            <a:ext cx="1260844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chemeClr val="tx1"/>
                </a:solidFill>
                <a:cs typeface="Arial"/>
              </a:rPr>
              <a:t>Drive balanced demand for the destination.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06058" y="1884596"/>
            <a:ext cx="5641008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Establish and maintain a stable year-round occupancy.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Maintain  consistent y/y majority of int’l visitors.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Grow y/y average visitor spend.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Maintain or increase y/y average length of stay.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06058" y="2872406"/>
            <a:ext cx="5641008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Maintain minimum favorable impression of the destination’s brand.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Maintain y/y </a:t>
            </a:r>
            <a:r>
              <a:rPr lang="en-US" sz="900" dirty="0" err="1">
                <a:solidFill>
                  <a:schemeClr val="tx1"/>
                </a:solidFill>
                <a:cs typeface="Arial"/>
              </a:rPr>
              <a:t>CVB</a:t>
            </a:r>
            <a:r>
              <a:rPr lang="en-US" sz="900" dirty="0">
                <a:solidFill>
                  <a:schemeClr val="tx1"/>
                </a:solidFill>
                <a:cs typeface="Arial"/>
              </a:rPr>
              <a:t>-generated media placements in target markets and publications that highlight intended messaging.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Expand and manage our digital reach.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Ensure minimum average overall brand delivery score of 4 by 2015/16.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06058" y="3860766"/>
            <a:ext cx="5641008" cy="93784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Ensure consistent delivery on annual and quarterly economic impact, brand strength and revenue generation.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Ensure minimum net favorability rating of X% by Santa Monica community by 2017/18.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Maximize Board’s proactive involvement in advocating for </a:t>
            </a:r>
            <a:r>
              <a:rPr lang="en-US" sz="900" dirty="0" err="1">
                <a:solidFill>
                  <a:schemeClr val="tx1"/>
                </a:solidFill>
                <a:cs typeface="Arial"/>
              </a:rPr>
              <a:t>SMCVB</a:t>
            </a:r>
            <a:r>
              <a:rPr lang="en-US" sz="900" dirty="0">
                <a:solidFill>
                  <a:schemeClr val="tx1"/>
                </a:solidFill>
                <a:cs typeface="Arial"/>
              </a:rPr>
              <a:t>, tourism and on behalf of the industry.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Position the destination and the </a:t>
            </a:r>
            <a:r>
              <a:rPr lang="en-US" sz="900" dirty="0" err="1">
                <a:solidFill>
                  <a:schemeClr val="tx1"/>
                </a:solidFill>
                <a:cs typeface="Arial"/>
              </a:rPr>
              <a:t>CVB</a:t>
            </a:r>
            <a:r>
              <a:rPr lang="en-US" sz="900" dirty="0">
                <a:solidFill>
                  <a:schemeClr val="tx1"/>
                </a:solidFill>
                <a:cs typeface="Arial"/>
              </a:rPr>
              <a:t> as a leader in the industry.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06058" y="4846424"/>
            <a:ext cx="5641008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Increase alliance partnerships’ target assortments.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Increase stakeholder support as measured by in-kind, fair share and engagement.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Increase the number of qualified client relationships.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Optimize process for determining </a:t>
            </a:r>
            <a:r>
              <a:rPr lang="en-US" sz="900" dirty="0" err="1">
                <a:solidFill>
                  <a:schemeClr val="tx1"/>
                </a:solidFill>
                <a:cs typeface="Arial"/>
              </a:rPr>
              <a:t>CVB</a:t>
            </a:r>
            <a:r>
              <a:rPr lang="en-US" sz="900" dirty="0">
                <a:solidFill>
                  <a:schemeClr val="tx1"/>
                </a:solidFill>
                <a:cs typeface="Arial"/>
              </a:rPr>
              <a:t> support of/for community events, initiatives and projects.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06058" y="5829197"/>
            <a:ext cx="5641008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900" b="1" dirty="0">
                <a:solidFill>
                  <a:schemeClr val="tx1"/>
                </a:solidFill>
                <a:cs typeface="Arial"/>
              </a:rPr>
              <a:t>Operational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Limit administrative expenses to industry standards and as required by Tourism Marketing District.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Ensure data accuracy as measured by our audit, data base, reporting, website.</a:t>
            </a:r>
          </a:p>
          <a:p>
            <a:r>
              <a:rPr lang="en-US" sz="900" b="1" dirty="0">
                <a:solidFill>
                  <a:schemeClr val="tx1"/>
                </a:solidFill>
                <a:cs typeface="Arial"/>
              </a:rPr>
              <a:t>Culture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Ensure minimum of 90% employee satisfaction on key measures.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Continually identify professional  development opportunities for all staff.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18498" y="1884596"/>
            <a:ext cx="4090819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Maximize domestic travel from target markets.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Maximize international travel from target markets.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Convert day visitors to overnight visitors.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Increase length of stay of day visitors.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Increase overall spend.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18501" y="2872407"/>
            <a:ext cx="4090821" cy="9391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Clarify long-term brand position.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Improve destination brand impression.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Develop improved brand management tools.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Build upon quality media placements and relationships.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Optimize and manage digital presence. 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278899" y="816296"/>
            <a:ext cx="1136525" cy="380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/>
                <a:cs typeface="Arial"/>
              </a:rPr>
              <a:t>Clarity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2312756" y="4030255"/>
            <a:ext cx="5204241" cy="380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/>
                <a:cs typeface="Arial"/>
              </a:rPr>
              <a:t>Focus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18501" y="3859417"/>
            <a:ext cx="4090821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Strengthen Board engagement.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Improve information dissemination.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Raise awareness among SM residents on the value of tourism.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Position SM and </a:t>
            </a:r>
            <a:r>
              <a:rPr lang="en-US" sz="900" dirty="0" err="1">
                <a:solidFill>
                  <a:schemeClr val="tx1"/>
                </a:solidFill>
                <a:cs typeface="Arial"/>
              </a:rPr>
              <a:t>CVB</a:t>
            </a:r>
            <a:r>
              <a:rPr lang="en-US" sz="900" dirty="0">
                <a:solidFill>
                  <a:schemeClr val="tx1"/>
                </a:solidFill>
                <a:cs typeface="Arial"/>
              </a:rPr>
              <a:t> as an innovative industry leader.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18500" y="4846426"/>
            <a:ext cx="4090821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Evaluate and streamline offerings to current and potential alliance partners.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Maximize number of qualified client relationships.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Develop decision criteria for determining </a:t>
            </a:r>
            <a:r>
              <a:rPr lang="en-US" sz="900" dirty="0" err="1">
                <a:solidFill>
                  <a:schemeClr val="tx1"/>
                </a:solidFill>
                <a:cs typeface="Arial"/>
              </a:rPr>
              <a:t>CVB</a:t>
            </a:r>
            <a:r>
              <a:rPr lang="en-US" sz="900" dirty="0">
                <a:solidFill>
                  <a:schemeClr val="tx1"/>
                </a:solidFill>
                <a:cs typeface="Arial"/>
              </a:rPr>
              <a:t> support for community events, initiatives and projects.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18500" y="5829195"/>
            <a:ext cx="4090821" cy="9391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Structure and  develop the organization to deliver the most value  back to the community.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Optimize our method of data capture and reporting methodology. </a:t>
            </a:r>
          </a:p>
          <a:p>
            <a:pPr marL="171430" indent="-171430">
              <a:buFont typeface="Arial"/>
              <a:buChar char="•"/>
            </a:pPr>
            <a:r>
              <a:rPr lang="en-US" sz="900" dirty="0">
                <a:solidFill>
                  <a:schemeClr val="tx1"/>
                </a:solidFill>
                <a:cs typeface="Arial"/>
              </a:rPr>
              <a:t>Implement a plan to ensure a strong and stable workforce.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46465" y="2872407"/>
            <a:ext cx="1260187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rgbClr val="000000"/>
                </a:solidFill>
                <a:cs typeface="Arial"/>
              </a:rPr>
              <a:t>Enhance the brand and steward the destination experience.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5884" y="3859417"/>
            <a:ext cx="1260844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rgbClr val="000000"/>
                </a:solidFill>
                <a:cs typeface="Arial"/>
              </a:rPr>
              <a:t>Actively champion the value of tourism.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5884" y="4846426"/>
            <a:ext cx="1260844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rgbClr val="000000"/>
                </a:solidFill>
                <a:cs typeface="Arial"/>
              </a:rPr>
              <a:t>Strengthen strategic partnerships and relationships.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5884" y="5829198"/>
            <a:ext cx="1260844" cy="939197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r>
              <a:rPr lang="en-US" sz="1100" b="1" dirty="0">
                <a:solidFill>
                  <a:srgbClr val="000000"/>
                </a:solidFill>
                <a:cs typeface="Arial"/>
              </a:rPr>
              <a:t>Ensure operational excellence.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466" y="1618888"/>
            <a:ext cx="992815" cy="46165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Imperatives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750566" y="1618888"/>
            <a:ext cx="1037389" cy="27698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Objectives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61" y="19995"/>
            <a:ext cx="8105771" cy="40009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000" b="1" dirty="0">
                <a:solidFill>
                  <a:srgbClr val="595959"/>
                </a:solidFill>
                <a:cs typeface="Arial"/>
              </a:rPr>
              <a:t>Santa Monica </a:t>
            </a:r>
            <a:r>
              <a:rPr lang="en-US" sz="2000" b="1" dirty="0" err="1">
                <a:solidFill>
                  <a:srgbClr val="595959"/>
                </a:solidFill>
                <a:cs typeface="Arial"/>
              </a:rPr>
              <a:t>CVB</a:t>
            </a:r>
            <a:r>
              <a:rPr lang="en-US" sz="2000" b="1" dirty="0">
                <a:solidFill>
                  <a:srgbClr val="595959"/>
                </a:solidFill>
                <a:cs typeface="Arial"/>
              </a:rPr>
              <a:t>: Strategic Direction 2013/14-2017/18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18500" y="1622985"/>
            <a:ext cx="1099089" cy="27698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Initiatives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4678" y="556234"/>
            <a:ext cx="209584" cy="209584"/>
            <a:chOff x="9564340" y="3207489"/>
            <a:chExt cx="264822" cy="264822"/>
          </a:xfrm>
        </p:grpSpPr>
        <p:sp>
          <p:nvSpPr>
            <p:cNvPr id="69" name="Oval 68"/>
            <p:cNvSpPr/>
            <p:nvPr/>
          </p:nvSpPr>
          <p:spPr>
            <a:xfrm>
              <a:off x="9564340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2145" y="3248544"/>
              <a:ext cx="185962" cy="1859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847634" y="541946"/>
            <a:ext cx="209584" cy="209584"/>
            <a:chOff x="10528643" y="3207489"/>
            <a:chExt cx="264823" cy="264822"/>
          </a:xfrm>
        </p:grpSpPr>
        <p:sp>
          <p:nvSpPr>
            <p:cNvPr id="73" name="Oval 72"/>
            <p:cNvSpPr/>
            <p:nvPr/>
          </p:nvSpPr>
          <p:spPr>
            <a:xfrm>
              <a:off x="10528644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8643" y="3207489"/>
              <a:ext cx="264822" cy="26482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78428" y="541946"/>
            <a:ext cx="209584" cy="209584"/>
            <a:chOff x="11492948" y="3207489"/>
            <a:chExt cx="264822" cy="264822"/>
          </a:xfrm>
        </p:grpSpPr>
        <p:sp>
          <p:nvSpPr>
            <p:cNvPr id="75" name="Oval 74"/>
            <p:cNvSpPr/>
            <p:nvPr/>
          </p:nvSpPr>
          <p:spPr>
            <a:xfrm>
              <a:off x="11492948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22573" y="3253687"/>
              <a:ext cx="203812" cy="20381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709322" y="560322"/>
            <a:ext cx="209584" cy="209584"/>
            <a:chOff x="6451323" y="1618587"/>
            <a:chExt cx="264822" cy="264822"/>
          </a:xfrm>
        </p:grpSpPr>
        <p:sp>
          <p:nvSpPr>
            <p:cNvPr id="70" name="Oval 69"/>
            <p:cNvSpPr/>
            <p:nvPr/>
          </p:nvSpPr>
          <p:spPr>
            <a:xfrm>
              <a:off x="6451323" y="1618587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5"/>
            <a:srcRect l="37231" r="20339" b="37335"/>
            <a:stretch/>
          </p:blipFill>
          <p:spPr>
            <a:xfrm>
              <a:off x="6509016" y="1646492"/>
              <a:ext cx="154038" cy="227506"/>
            </a:xfrm>
            <a:prstGeom prst="rect">
              <a:avLst/>
            </a:prstGeom>
          </p:spPr>
        </p:pic>
      </p:grpSp>
      <p:sp>
        <p:nvSpPr>
          <p:cNvPr id="78" name="Oval 77"/>
          <p:cNvSpPr/>
          <p:nvPr/>
        </p:nvSpPr>
        <p:spPr>
          <a:xfrm>
            <a:off x="7231962" y="1654304"/>
            <a:ext cx="209584" cy="20958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20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327" y="1681341"/>
            <a:ext cx="156065" cy="156065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11448463" y="1647257"/>
            <a:ext cx="203706" cy="20370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20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447664" y="1646461"/>
            <a:ext cx="204504" cy="204504"/>
          </a:xfrm>
          <a:prstGeom prst="rect">
            <a:avLst/>
          </a:prstGeom>
        </p:spPr>
      </p:pic>
      <p:sp>
        <p:nvSpPr>
          <p:cNvPr id="81" name="Oval 80"/>
          <p:cNvSpPr/>
          <p:nvPr/>
        </p:nvSpPr>
        <p:spPr>
          <a:xfrm>
            <a:off x="1496512" y="1654304"/>
            <a:ext cx="209584" cy="20958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20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677" y="1667737"/>
            <a:ext cx="180052" cy="1800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263577" y="544512"/>
            <a:ext cx="232327" cy="209584"/>
            <a:chOff x="12457252" y="3207489"/>
            <a:chExt cx="264822" cy="264822"/>
          </a:xfrm>
        </p:grpSpPr>
        <p:sp>
          <p:nvSpPr>
            <p:cNvPr id="83" name="Oval 82"/>
            <p:cNvSpPr/>
            <p:nvPr/>
          </p:nvSpPr>
          <p:spPr>
            <a:xfrm>
              <a:off x="12457252" y="3207489"/>
              <a:ext cx="264822" cy="264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503821" y="3254451"/>
              <a:ext cx="185962" cy="1859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215538" y="13696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11255970" y="4111097"/>
            <a:ext cx="1136525" cy="38091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cap="small" dirty="0">
                <a:solidFill>
                  <a:schemeClr val="bg1"/>
                </a:solidFill>
                <a:latin typeface="Arial"/>
                <a:cs typeface="Arial"/>
              </a:rPr>
              <a:t>Action</a:t>
            </a:r>
          </a:p>
        </p:txBody>
      </p:sp>
      <p:pic>
        <p:nvPicPr>
          <p:cNvPr id="6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1" b="29816"/>
          <a:stretch>
            <a:fillRect/>
          </a:stretch>
        </p:blipFill>
        <p:spPr bwMode="auto">
          <a:xfrm>
            <a:off x="10507104" y="62250"/>
            <a:ext cx="1473935" cy="3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2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  <a:endParaRPr lang="en-US" b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5368" y="1314556"/>
            <a:ext cx="11167533" cy="506878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7984"/>
      </p:ext>
    </p:extLst>
  </p:cSld>
  <p:clrMapOvr>
    <a:masterClrMapping/>
  </p:clrMapOvr>
</p:sld>
</file>

<file path=ppt/theme/theme1.xml><?xml version="1.0" encoding="utf-8"?>
<a:theme xmlns:a="http://schemas.openxmlformats.org/drawingml/2006/main" name="2014.CG.Presentation">
  <a:themeElements>
    <a:clrScheme name="Coraggio Group">
      <a:dk1>
        <a:sysClr val="windowText" lastClr="000000"/>
      </a:dk1>
      <a:lt1>
        <a:sysClr val="window" lastClr="FFFFFF"/>
      </a:lt1>
      <a:dk2>
        <a:srgbClr val="53534A"/>
      </a:dk2>
      <a:lt2>
        <a:srgbClr val="F0EBDD"/>
      </a:lt2>
      <a:accent1>
        <a:srgbClr val="559CBE"/>
      </a:accent1>
      <a:accent2>
        <a:srgbClr val="F28D1E"/>
      </a:accent2>
      <a:accent3>
        <a:srgbClr val="A89A00"/>
      </a:accent3>
      <a:accent4>
        <a:srgbClr val="A84D0F"/>
      </a:accent4>
      <a:accent5>
        <a:srgbClr val="514F2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D09FEDC709540979859E8A93BF8F2" ma:contentTypeVersion="2" ma:contentTypeDescription="Create a new document." ma:contentTypeScope="" ma:versionID="806500ebe720444ac1a9a10f29ff6dad">
  <xsd:schema xmlns:xsd="http://www.w3.org/2001/XMLSchema" xmlns:xs="http://www.w3.org/2001/XMLSchema" xmlns:p="http://schemas.microsoft.com/office/2006/metadata/properties" xmlns:ns2="70b23f03-f971-4976-8db5-605d8ac3d6c4" targetNamespace="http://schemas.microsoft.com/office/2006/metadata/properties" ma:root="true" ma:fieldsID="202b7cc4be13a4fdb66094718652dd3a" ns2:_="">
    <xsd:import namespace="70b23f03-f971-4976-8db5-605d8ac3d6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23f03-f971-4976-8db5-605d8ac3d6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53C77-6CB0-4077-8A8E-6741B97ED809}">
  <ds:schemaRefs>
    <ds:schemaRef ds:uri="http://purl.org/dc/elements/1.1/"/>
    <ds:schemaRef ds:uri="http://schemas.microsoft.com/office/2006/metadata/properties"/>
    <ds:schemaRef ds:uri="70b23f03-f971-4976-8db5-605d8ac3d6c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2DD68A8-2FE0-4EDB-AF60-CAC623F4E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3B2323-E0F1-4A42-8360-816F50359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b23f03-f971-4976-8db5-605d8ac3d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2014.CG.Presentation</Template>
  <TotalTime>3674</TotalTime>
  <Words>483</Words>
  <Application>Microsoft Office PowerPoint</Application>
  <PresentationFormat>Widescreen</PresentationFormat>
  <Paragraphs>87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Helvetica</vt:lpstr>
      <vt:lpstr>2014.CG.Presentation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Pokrass</dc:creator>
  <cp:lastModifiedBy>Brent Haugen</cp:lastModifiedBy>
  <cp:revision>154</cp:revision>
  <cp:lastPrinted>2016-05-09T23:07:44Z</cp:lastPrinted>
  <dcterms:created xsi:type="dcterms:W3CDTF">2016-04-07T22:21:47Z</dcterms:created>
  <dcterms:modified xsi:type="dcterms:W3CDTF">2016-10-06T22:23:55Z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0x010100737D09FEDC709540979859E8A93BF8F2</vt:lpwstr>
  </property>
</Properties>
</file>