
<file path=[Content_Types].xml><?xml version="1.0" encoding="utf-8"?>
<Types xmlns="http://schemas.openxmlformats.org/package/2006/content-types">
  <Override PartName="/ppt/slideLayouts/slideLayout18.xml" ContentType="application/vnd.openxmlformats-officedocument.presentationml.slideLayout+xml"/>
  <Override PartName="/ppt/slideLayouts/slideLayout1.xml" ContentType="application/vnd.openxmlformats-officedocument.presentationml.slideLayout+xml"/>
  <Default Extension="png" ContentType="image/png"/>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Layouts/slideLayout17.xml" ContentType="application/vnd.openxmlformats-officedocument.presentationml.slideLayout+xml"/>
  <Override PartName="/ppt/slideLayouts/slideLayout20.xml" ContentType="application/vnd.openxmlformats-officedocument.presentationml.slideLayout+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sldIdLst>
    <p:sldId id="256" r:id="rId2"/>
    <p:sldId id="257" r:id="rId3"/>
    <p:sldId id="258" r:id="rId4"/>
    <p:sldId id="265" r:id="rId5"/>
    <p:sldId id="259" r:id="rId6"/>
    <p:sldId id="262" r:id="rId7"/>
    <p:sldId id="260" r:id="rId8"/>
    <p:sldId id="266"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11" d="100"/>
          <a:sy n="111" d="100"/>
        </p:scale>
        <p:origin x="-816"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pPr/>
              <a:t>2/16/17</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728701E-CAF4-4159-9B3E-41C86DFFA30D}" type="datetimeFigureOut">
              <a:rPr lang="en-US" smtClean="0"/>
              <a:pPr/>
              <a:t>2/16/17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pPr/>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728701E-CAF4-4159-9B3E-41C86DFFA30D}" type="datetimeFigureOut">
              <a:rPr lang="en-US" smtClean="0"/>
              <a:pPr/>
              <a:t>2/16/17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2F1D00-BD13-4404-86B0-79703945A0A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D728701E-CAF4-4159-9B3E-41C86DFFA30D}" type="datetimeFigureOut">
              <a:rPr lang="en-US" smtClean="0"/>
              <a:pPr/>
              <a:t>2/16/17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pPr/>
              <a:t>2/16/17</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pPr/>
              <a:t>2/16/17</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pPr/>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pPr/>
              <a:t>2/16/17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pPr/>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D728701E-CAF4-4159-9B3E-41C86DFFA30D}" type="datetimeFigureOut">
              <a:rPr lang="en-US" smtClean="0"/>
              <a:pPr/>
              <a:t>2/16/17</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D728701E-CAF4-4159-9B3E-41C86DFFA30D}" type="datetimeFigureOut">
              <a:rPr lang="en-US" smtClean="0"/>
              <a:pPr/>
              <a:t>2/16/17</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pPr/>
              <a:t>2/16/17</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pPr/>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pPr/>
              <a:t>2/16/17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pPr/>
              <a:t>2/16/17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pPr/>
              <a:t>2/16/17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pPr/>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pPr/>
              <a:t>2/16/17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pPr/>
              <a:t>2/16/17</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D728701E-CAF4-4159-9B3E-41C86DFFA30D}" type="datetimeFigureOut">
              <a:rPr lang="en-US" smtClean="0"/>
              <a:pPr/>
              <a:t>2/16/17</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162F1D00-BD13-4404-86B0-79703945A0A7}" type="slidenum">
              <a:rPr lang="en-US" smtClean="0"/>
              <a:pPr/>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pPr/>
              <a:t>2/16/17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728701E-CAF4-4159-9B3E-41C86DFFA30D}" type="datetimeFigureOut">
              <a:rPr lang="en-US" smtClean="0"/>
              <a:pPr/>
              <a:t>2/16/17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2F1D00-BD13-4404-86B0-79703945A0A7}" type="slidenum">
              <a:rPr lang="en-US" smtClean="0"/>
              <a:pPr/>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pPr/>
              <a:t>2/16/17</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62F1D00-BD13-4404-86B0-79703945A0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pPr/>
              <a:t>2/16/17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pPr/>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D728701E-CAF4-4159-9B3E-41C86DFFA30D}" type="datetimeFigureOut">
              <a:rPr lang="en-US" smtClean="0"/>
              <a:pPr/>
              <a:t>2/16/17</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VisitMendocino.com</a:t>
            </a:r>
            <a:br>
              <a:rPr lang="en-US" dirty="0" smtClean="0"/>
            </a:br>
            <a:r>
              <a:rPr lang="en-US" dirty="0" smtClean="0"/>
              <a:t>Refresh 2017</a:t>
            </a:r>
            <a:endParaRPr lang="en-US" dirty="0"/>
          </a:p>
        </p:txBody>
      </p:sp>
      <p:pic>
        <p:nvPicPr>
          <p:cNvPr id="4" name="Picture 3"/>
          <p:cNvPicPr>
            <a:picLocks noChangeAspect="1"/>
          </p:cNvPicPr>
          <p:nvPr/>
        </p:nvPicPr>
        <p:blipFill>
          <a:blip r:embed="rId2"/>
          <a:stretch>
            <a:fillRect/>
          </a:stretch>
        </p:blipFill>
        <p:spPr>
          <a:xfrm>
            <a:off x="91244" y="4653530"/>
            <a:ext cx="2803461" cy="1300575"/>
          </a:xfrm>
          <a:prstGeom prst="rect">
            <a:avLst/>
          </a:prstGeom>
        </p:spPr>
      </p:pic>
      <p:pic>
        <p:nvPicPr>
          <p:cNvPr id="6" name="Picture 5"/>
          <p:cNvPicPr>
            <a:picLocks noChangeAspect="1"/>
          </p:cNvPicPr>
          <p:nvPr/>
        </p:nvPicPr>
        <p:blipFill>
          <a:blip r:embed="rId3"/>
          <a:stretch>
            <a:fillRect/>
          </a:stretch>
        </p:blipFill>
        <p:spPr>
          <a:xfrm>
            <a:off x="2894705" y="4798405"/>
            <a:ext cx="1168400" cy="1155700"/>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07822027"/>
      </p:ext>
    </p:extLst>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47906"/>
            <a:ext cx="7556313" cy="1116106"/>
          </a:xfrm>
        </p:spPr>
        <p:txBody>
          <a:bodyPr/>
          <a:lstStyle/>
          <a:p>
            <a:r>
              <a:rPr lang="en-US" dirty="0" smtClean="0"/>
              <a:t>Our Proposal</a:t>
            </a:r>
            <a:endParaRPr lang="en-US" dirty="0"/>
          </a:p>
        </p:txBody>
      </p:sp>
      <p:sp>
        <p:nvSpPr>
          <p:cNvPr id="3" name="Content Placeholder 2"/>
          <p:cNvSpPr>
            <a:spLocks noGrp="1"/>
          </p:cNvSpPr>
          <p:nvPr>
            <p:ph idx="1"/>
          </p:nvPr>
        </p:nvSpPr>
        <p:spPr>
          <a:xfrm>
            <a:off x="498474" y="1402209"/>
            <a:ext cx="8082926" cy="5181471"/>
          </a:xfrm>
        </p:spPr>
        <p:txBody>
          <a:bodyPr/>
          <a:lstStyle/>
          <a:p>
            <a:pPr marL="228600" lvl="1" indent="0">
              <a:buNone/>
            </a:pPr>
            <a:endParaRPr lang="en-US" dirty="0"/>
          </a:p>
          <a:p>
            <a:pPr marL="228600" lvl="1" indent="0">
              <a:buNone/>
            </a:pPr>
            <a:endParaRPr lang="en-US" dirty="0"/>
          </a:p>
          <a:p>
            <a:pPr marL="0" indent="0">
              <a:buNone/>
            </a:pPr>
            <a:endParaRPr lang="en-US" dirty="0" smtClean="0"/>
          </a:p>
        </p:txBody>
      </p:sp>
      <p:sp>
        <p:nvSpPr>
          <p:cNvPr id="4" name="TextBox 3"/>
          <p:cNvSpPr txBox="1"/>
          <p:nvPr/>
        </p:nvSpPr>
        <p:spPr>
          <a:xfrm>
            <a:off x="672320" y="748503"/>
            <a:ext cx="6937953" cy="5355313"/>
          </a:xfrm>
          <a:prstGeom prst="rect">
            <a:avLst/>
          </a:prstGeom>
          <a:noFill/>
        </p:spPr>
        <p:txBody>
          <a:bodyPr wrap="square" rtlCol="0">
            <a:spAutoFit/>
          </a:bodyPr>
          <a:lstStyle/>
          <a:p>
            <a:endParaRPr lang="en-US" dirty="0" smtClean="0"/>
          </a:p>
          <a:p>
            <a:r>
              <a:rPr lang="en-US" dirty="0" smtClean="0"/>
              <a:t>Brandhound proposes to execute the updates referred to in the slides labeled “Visual Design,” “Technology,” and “Content”, and assist MCTC staff with the action items described on the “Brand Voice and Standards” slide. </a:t>
            </a:r>
          </a:p>
          <a:p>
            <a:endParaRPr lang="en-US" dirty="0"/>
          </a:p>
          <a:p>
            <a:r>
              <a:rPr lang="en-US" dirty="0" smtClean="0"/>
              <a:t>Proposed timing is a two month period, beginning March 12017.</a:t>
            </a:r>
          </a:p>
          <a:p>
            <a:endParaRPr lang="en-US" dirty="0"/>
          </a:p>
          <a:p>
            <a:r>
              <a:rPr lang="en-US" dirty="0" smtClean="0"/>
              <a:t>Proposed pricing:  $8000, payable in two installments, March 1 and April 30.  This represents the cost of staff time to deliver the scope of work described  above.</a:t>
            </a:r>
          </a:p>
          <a:p>
            <a:endParaRPr lang="en-US" dirty="0"/>
          </a:p>
          <a:p>
            <a:r>
              <a:rPr lang="en-US" dirty="0" smtClean="0"/>
              <a:t>We believe that a strong and effective website is the product of ongoing testing, measurement, iteration and improvement. This initiative to keep the site technologically, visually and editorially up to date is part of that process.</a:t>
            </a:r>
          </a:p>
          <a:p>
            <a:endParaRPr lang="en-US" dirty="0" smtClean="0"/>
          </a:p>
          <a:p>
            <a:endParaRPr lang="en-US" dirty="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94938460"/>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Back Story</a:t>
            </a:r>
            <a:endParaRPr lang="en-US" dirty="0"/>
          </a:p>
        </p:txBody>
      </p:sp>
      <p:sp>
        <p:nvSpPr>
          <p:cNvPr id="3" name="Content Placeholder 2"/>
          <p:cNvSpPr>
            <a:spLocks noGrp="1"/>
          </p:cNvSpPr>
          <p:nvPr>
            <p:ph idx="1"/>
          </p:nvPr>
        </p:nvSpPr>
        <p:spPr>
          <a:xfrm>
            <a:off x="498474" y="1402209"/>
            <a:ext cx="8082926" cy="5181471"/>
          </a:xfrm>
        </p:spPr>
        <p:txBody>
          <a:bodyPr>
            <a:normAutofit fontScale="92500" lnSpcReduction="20000"/>
          </a:bodyPr>
          <a:lstStyle/>
          <a:p>
            <a:r>
              <a:rPr lang="en-US" sz="1900" dirty="0" smtClean="0"/>
              <a:t>In the summer of 2015, VisitMendocino.com was consistently failing</a:t>
            </a:r>
            <a:br>
              <a:rPr lang="en-US" sz="1900" dirty="0" smtClean="0"/>
            </a:br>
            <a:r>
              <a:rPr lang="en-US" sz="1900" dirty="0" smtClean="0"/>
              <a:t> to load, and most of the content in the site was lost.</a:t>
            </a:r>
          </a:p>
          <a:p>
            <a:r>
              <a:rPr lang="en-US" sz="1900" dirty="0" smtClean="0"/>
              <a:t>In September 2015, VMC contracted with BrandHound to do an emergency replacement for the failed site. The goals were:</a:t>
            </a:r>
          </a:p>
          <a:p>
            <a:pPr lvl="1"/>
            <a:r>
              <a:rPr lang="en-US" sz="1900" dirty="0" smtClean="0"/>
              <a:t>Get a reliable, professional site up quickly </a:t>
            </a:r>
          </a:p>
          <a:p>
            <a:pPr lvl="1"/>
            <a:r>
              <a:rPr lang="en-US" sz="1900" dirty="0" smtClean="0"/>
              <a:t>Repopulate listings and events</a:t>
            </a:r>
          </a:p>
          <a:p>
            <a:pPr lvl="1"/>
            <a:r>
              <a:rPr lang="en-US" sz="1900" dirty="0" smtClean="0"/>
              <a:t>Create a platform for ongoing addition of fresh blog posts, event listings, and business directory listings</a:t>
            </a:r>
          </a:p>
          <a:p>
            <a:pPr lvl="1"/>
            <a:r>
              <a:rPr lang="en-US" sz="1900" dirty="0" smtClean="0"/>
              <a:t>Use reliable technology that enables easy editing and is not a proprietary platform</a:t>
            </a:r>
          </a:p>
          <a:p>
            <a:pPr lvl="1"/>
            <a:r>
              <a:rPr lang="en-US" sz="1900" dirty="0" smtClean="0"/>
              <a:t>Set up reliable analytics</a:t>
            </a:r>
          </a:p>
          <a:p>
            <a:pPr lvl="1"/>
            <a:r>
              <a:rPr lang="en-US" sz="1900" dirty="0" smtClean="0"/>
              <a:t>Iterate</a:t>
            </a:r>
          </a:p>
          <a:p>
            <a:r>
              <a:rPr lang="en-US" sz="1900" dirty="0" smtClean="0"/>
              <a:t>The new site was delivered on time and under budget, with a November 2015 soft launch. VMC staff began to populate the site with additional fresh compelling content,  and the site was publicly launched with a launch campaign in May 2016.  Year over year, 2015 to 2016, web traffic increased 30 percent (sessions).</a:t>
            </a:r>
          </a:p>
          <a:p>
            <a:pPr lvl="1"/>
            <a:endParaRPr lang="en-US" dirty="0"/>
          </a:p>
          <a:p>
            <a:pPr marL="0" indent="0">
              <a:buNone/>
            </a:pPr>
            <a:endParaRPr lang="en-US"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10822950"/>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Back Story</a:t>
            </a:r>
            <a:endParaRPr lang="en-US" dirty="0"/>
          </a:p>
        </p:txBody>
      </p:sp>
      <p:sp>
        <p:nvSpPr>
          <p:cNvPr id="3" name="Content Placeholder 2"/>
          <p:cNvSpPr>
            <a:spLocks noGrp="1"/>
          </p:cNvSpPr>
          <p:nvPr>
            <p:ph idx="1"/>
          </p:nvPr>
        </p:nvSpPr>
        <p:spPr>
          <a:xfrm>
            <a:off x="498474" y="1402209"/>
            <a:ext cx="8082926" cy="5181471"/>
          </a:xfrm>
        </p:spPr>
        <p:txBody>
          <a:bodyPr/>
          <a:lstStyle/>
          <a:p>
            <a:pPr marL="228600" lvl="1" indent="0">
              <a:buNone/>
            </a:pPr>
            <a:r>
              <a:rPr lang="en-US" dirty="0" smtClean="0"/>
              <a:t>Because of the rapid development timetable, and the “in transition” branding of the organization, we developed the site with a relatively generic design, similar to the previous website (evolution, not revolution.)</a:t>
            </a:r>
          </a:p>
          <a:p>
            <a:pPr marL="228600" lvl="1" indent="0">
              <a:buNone/>
            </a:pPr>
            <a:endParaRPr lang="en-US" dirty="0" smtClean="0"/>
          </a:p>
          <a:p>
            <a:pPr marL="228600" lvl="1" indent="0">
              <a:buNone/>
            </a:pPr>
            <a:r>
              <a:rPr lang="en-US" dirty="0" smtClean="0"/>
              <a:t>Our plan was to populate the site with strong content, develop and measure effective digital ad campaigns and on-page SEO,  and revisit the site design and technology in a year.</a:t>
            </a:r>
          </a:p>
          <a:p>
            <a:pPr marL="228600" lvl="1" indent="0">
              <a:buNone/>
            </a:pPr>
            <a:endParaRPr lang="en-US" dirty="0"/>
          </a:p>
          <a:p>
            <a:pPr marL="228600" lvl="1" indent="0">
              <a:buNone/>
            </a:pPr>
            <a:r>
              <a:rPr lang="en-US" dirty="0" smtClean="0"/>
              <a:t>In June 2016, VMC contracted with BrandHound for monthly hosting and maintenance of the website, including a provision for a visual and technology refresh in September/October of 2016. That planned  refresh has been deferred because of leadership changes and branding still in transition.</a:t>
            </a:r>
          </a:p>
          <a:p>
            <a:pPr marL="228600" lvl="1" indent="0">
              <a:buNone/>
            </a:pPr>
            <a:endParaRPr lang="en-US" dirty="0"/>
          </a:p>
          <a:p>
            <a:pPr marL="228600" lvl="1" indent="0">
              <a:buNone/>
            </a:pPr>
            <a:endParaRPr lang="en-US" dirty="0"/>
          </a:p>
          <a:p>
            <a:pPr marL="0" indent="0">
              <a:buNone/>
            </a:pPr>
            <a:endParaRPr lang="en-US"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01548235"/>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Refresh</a:t>
            </a:r>
            <a:endParaRPr lang="en-US" dirty="0"/>
          </a:p>
        </p:txBody>
      </p:sp>
      <p:sp>
        <p:nvSpPr>
          <p:cNvPr id="3" name="Content Placeholder 2"/>
          <p:cNvSpPr>
            <a:spLocks noGrp="1"/>
          </p:cNvSpPr>
          <p:nvPr>
            <p:ph idx="1"/>
          </p:nvPr>
        </p:nvSpPr>
        <p:spPr>
          <a:xfrm>
            <a:off x="498474" y="1402209"/>
            <a:ext cx="8082926" cy="5181471"/>
          </a:xfrm>
        </p:spPr>
        <p:txBody>
          <a:bodyPr/>
          <a:lstStyle/>
          <a:p>
            <a:pPr marL="228600" lvl="1" indent="0">
              <a:buNone/>
            </a:pPr>
            <a:endParaRPr lang="en-US" dirty="0"/>
          </a:p>
          <a:p>
            <a:pPr marL="228600" lvl="1" indent="0">
              <a:buNone/>
            </a:pPr>
            <a:endParaRPr lang="en-US" dirty="0"/>
          </a:p>
          <a:p>
            <a:pPr marL="0" indent="0">
              <a:buNone/>
            </a:pPr>
            <a:endParaRPr lang="en-US" dirty="0" smtClean="0"/>
          </a:p>
        </p:txBody>
      </p:sp>
      <p:sp>
        <p:nvSpPr>
          <p:cNvPr id="4" name="TextBox 3"/>
          <p:cNvSpPr txBox="1"/>
          <p:nvPr/>
        </p:nvSpPr>
        <p:spPr>
          <a:xfrm>
            <a:off x="498474" y="1402209"/>
            <a:ext cx="7102461" cy="4801315"/>
          </a:xfrm>
          <a:prstGeom prst="rect">
            <a:avLst/>
          </a:prstGeom>
          <a:noFill/>
        </p:spPr>
        <p:txBody>
          <a:bodyPr wrap="square" rtlCol="0">
            <a:spAutoFit/>
          </a:bodyPr>
          <a:lstStyle/>
          <a:p>
            <a:r>
              <a:rPr lang="en-US" b="1" dirty="0" smtClean="0"/>
              <a:t>Strategic Vision</a:t>
            </a:r>
          </a:p>
          <a:p>
            <a:endParaRPr lang="en-US" b="1" dirty="0"/>
          </a:p>
          <a:p>
            <a:r>
              <a:rPr lang="en-US" dirty="0" smtClean="0"/>
              <a:t>The basics are in place. </a:t>
            </a:r>
            <a:r>
              <a:rPr lang="en-US" dirty="0"/>
              <a:t>We’re proposing to </a:t>
            </a:r>
            <a:r>
              <a:rPr lang="en-US" dirty="0" smtClean="0"/>
              <a:t>evolve this </a:t>
            </a:r>
            <a:r>
              <a:rPr lang="en-US" dirty="0"/>
              <a:t>a mobile-friendly </a:t>
            </a:r>
            <a:r>
              <a:rPr lang="en-US" dirty="0" smtClean="0"/>
              <a:t>website to be more reflective </a:t>
            </a:r>
            <a:r>
              <a:rPr lang="en-US" dirty="0"/>
              <a:t>of the </a:t>
            </a:r>
            <a:r>
              <a:rPr lang="en-US" dirty="0" smtClean="0"/>
              <a:t>Mendocino County</a:t>
            </a:r>
            <a:r>
              <a:rPr lang="en-US" dirty="0" smtClean="0"/>
              <a:t> brand </a:t>
            </a:r>
            <a:r>
              <a:rPr lang="en-US" dirty="0"/>
              <a:t>and which exceeds the expectations of our site visitors, who are accustomed to rich digital experiences that capture their imaginations with the presentation of travel options. </a:t>
            </a:r>
            <a:endParaRPr lang="en-US" dirty="0" smtClean="0"/>
          </a:p>
          <a:p>
            <a:endParaRPr lang="en-US" dirty="0"/>
          </a:p>
          <a:p>
            <a:r>
              <a:rPr lang="en-US" dirty="0" smtClean="0"/>
              <a:t>We see this site continuing to develop as</a:t>
            </a:r>
            <a:r>
              <a:rPr lang="en-US" dirty="0" smtClean="0"/>
              <a:t> a </a:t>
            </a:r>
            <a:r>
              <a:rPr lang="en-US" dirty="0"/>
              <a:t>storytelling platform rich with beautiful imagery and words. Our goal is to </a:t>
            </a:r>
            <a:r>
              <a:rPr lang="en-US" dirty="0" smtClean="0"/>
              <a:t>continue developing  </a:t>
            </a:r>
            <a:r>
              <a:rPr lang="en-US" dirty="0"/>
              <a:t>an inviting, engaging and easy to use website that attracts search traffic and promotes social sharing. </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62779143"/>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Refresh</a:t>
            </a:r>
            <a:endParaRPr lang="en-US" dirty="0"/>
          </a:p>
        </p:txBody>
      </p:sp>
      <p:sp>
        <p:nvSpPr>
          <p:cNvPr id="3" name="Content Placeholder 2"/>
          <p:cNvSpPr>
            <a:spLocks noGrp="1"/>
          </p:cNvSpPr>
          <p:nvPr>
            <p:ph idx="1"/>
          </p:nvPr>
        </p:nvSpPr>
        <p:spPr>
          <a:xfrm>
            <a:off x="498474" y="1402209"/>
            <a:ext cx="8082926" cy="5181471"/>
          </a:xfrm>
        </p:spPr>
        <p:txBody>
          <a:bodyPr/>
          <a:lstStyle/>
          <a:p>
            <a:pPr marL="228600" lvl="1" indent="0">
              <a:buNone/>
            </a:pPr>
            <a:endParaRPr lang="en-US" dirty="0"/>
          </a:p>
          <a:p>
            <a:pPr marL="228600" lvl="1" indent="0">
              <a:buNone/>
            </a:pPr>
            <a:endParaRPr lang="en-US" dirty="0"/>
          </a:p>
          <a:p>
            <a:pPr marL="0" indent="0">
              <a:buNone/>
            </a:pPr>
            <a:endParaRPr lang="en-US" dirty="0" smtClean="0"/>
          </a:p>
        </p:txBody>
      </p:sp>
      <p:sp>
        <p:nvSpPr>
          <p:cNvPr id="4" name="TextBox 3"/>
          <p:cNvSpPr txBox="1"/>
          <p:nvPr/>
        </p:nvSpPr>
        <p:spPr>
          <a:xfrm>
            <a:off x="498474" y="1402209"/>
            <a:ext cx="7102461" cy="5355313"/>
          </a:xfrm>
          <a:prstGeom prst="rect">
            <a:avLst/>
          </a:prstGeom>
          <a:noFill/>
        </p:spPr>
        <p:txBody>
          <a:bodyPr wrap="square" rtlCol="0">
            <a:spAutoFit/>
          </a:bodyPr>
          <a:lstStyle/>
          <a:p>
            <a:r>
              <a:rPr lang="en-US" b="1" dirty="0" smtClean="0"/>
              <a:t>Visual Design</a:t>
            </a:r>
            <a:endParaRPr lang="en-US" b="1" dirty="0"/>
          </a:p>
          <a:p>
            <a:endParaRPr lang="en-US" dirty="0"/>
          </a:p>
          <a:p>
            <a:r>
              <a:rPr lang="en-US" dirty="0" smtClean="0"/>
              <a:t>Refresh</a:t>
            </a:r>
            <a:r>
              <a:rPr lang="en-US" dirty="0"/>
              <a:t> color scheme, fonts, and </a:t>
            </a:r>
            <a:r>
              <a:rPr lang="en-US" dirty="0" smtClean="0"/>
              <a:t>site-wide </a:t>
            </a:r>
            <a:r>
              <a:rPr lang="en-US" dirty="0"/>
              <a:t>graphic elements for more sophisticated and colorful </a:t>
            </a:r>
            <a:r>
              <a:rPr lang="en-US" dirty="0" smtClean="0"/>
              <a:t>appearance. Lose the black bar that was a holdover from previous site.</a:t>
            </a:r>
          </a:p>
          <a:p>
            <a:endParaRPr lang="en-US" dirty="0"/>
          </a:p>
          <a:p>
            <a:r>
              <a:rPr lang="en-US" dirty="0"/>
              <a:t>Revisit directory pages and events pages and listings with an eye to greater </a:t>
            </a:r>
            <a:r>
              <a:rPr lang="en-US" dirty="0" smtClean="0"/>
              <a:t>consistency, ease of use,  </a:t>
            </a:r>
            <a:r>
              <a:rPr lang="en-US" dirty="0"/>
              <a:t>and visual </a:t>
            </a:r>
            <a:r>
              <a:rPr lang="en-US" dirty="0" smtClean="0"/>
              <a:t>appeal (within the structure of the existing site.) </a:t>
            </a:r>
          </a:p>
          <a:p>
            <a:endParaRPr lang="en-US" dirty="0" smtClean="0"/>
          </a:p>
          <a:p>
            <a:r>
              <a:rPr lang="en-US" dirty="0" smtClean="0"/>
              <a:t>Designer will mock up proposed revisions of each page template, including homepage, blog posts, events, listings, etc. Up to three </a:t>
            </a:r>
            <a:r>
              <a:rPr lang="en-US" dirty="0"/>
              <a:t>rounds of </a:t>
            </a:r>
            <a:r>
              <a:rPr lang="en-US" dirty="0" smtClean="0"/>
              <a:t>creative as required, for </a:t>
            </a:r>
            <a:r>
              <a:rPr lang="en-US" dirty="0"/>
              <a:t>refreshed look and feel of site</a:t>
            </a:r>
            <a:r>
              <a:rPr lang="en-US" dirty="0" smtClean="0"/>
              <a:t>.</a:t>
            </a:r>
          </a:p>
          <a:p>
            <a:endParaRPr lang="en-US" dirty="0"/>
          </a:p>
          <a:p>
            <a:r>
              <a:rPr lang="en-US" dirty="0" smtClean="0"/>
              <a:t>Approved design will be executed as responsive </a:t>
            </a:r>
            <a:r>
              <a:rPr lang="en-US" dirty="0" err="1" smtClean="0"/>
              <a:t>WordPress</a:t>
            </a:r>
            <a:r>
              <a:rPr lang="en-US" dirty="0" smtClean="0"/>
              <a:t> templates.</a:t>
            </a:r>
          </a:p>
          <a:p>
            <a:endParaRPr lang="en-US" dirty="0"/>
          </a:p>
          <a:p>
            <a:endParaRPr lang="en-US" dirty="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44088875"/>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Refresh</a:t>
            </a:r>
            <a:endParaRPr lang="en-US" dirty="0"/>
          </a:p>
        </p:txBody>
      </p:sp>
      <p:sp>
        <p:nvSpPr>
          <p:cNvPr id="3" name="Content Placeholder 2"/>
          <p:cNvSpPr>
            <a:spLocks noGrp="1"/>
          </p:cNvSpPr>
          <p:nvPr>
            <p:ph idx="1"/>
          </p:nvPr>
        </p:nvSpPr>
        <p:spPr>
          <a:xfrm>
            <a:off x="498474" y="1402209"/>
            <a:ext cx="8082926" cy="5181471"/>
          </a:xfrm>
        </p:spPr>
        <p:txBody>
          <a:bodyPr/>
          <a:lstStyle/>
          <a:p>
            <a:pPr marL="228600" lvl="1" indent="0">
              <a:buNone/>
            </a:pPr>
            <a:endParaRPr lang="en-US" dirty="0"/>
          </a:p>
          <a:p>
            <a:pPr marL="228600" lvl="1" indent="0">
              <a:buNone/>
            </a:pPr>
            <a:endParaRPr lang="en-US" dirty="0"/>
          </a:p>
          <a:p>
            <a:pPr marL="0" indent="0">
              <a:buNone/>
            </a:pPr>
            <a:endParaRPr lang="en-US" dirty="0" smtClean="0"/>
          </a:p>
        </p:txBody>
      </p:sp>
      <p:sp>
        <p:nvSpPr>
          <p:cNvPr id="4" name="TextBox 3"/>
          <p:cNvSpPr txBox="1"/>
          <p:nvPr/>
        </p:nvSpPr>
        <p:spPr>
          <a:xfrm>
            <a:off x="498474" y="1215438"/>
            <a:ext cx="7102461" cy="5078314"/>
          </a:xfrm>
          <a:prstGeom prst="rect">
            <a:avLst/>
          </a:prstGeom>
          <a:noFill/>
        </p:spPr>
        <p:txBody>
          <a:bodyPr wrap="square" rtlCol="0">
            <a:spAutoFit/>
          </a:bodyPr>
          <a:lstStyle/>
          <a:p>
            <a:r>
              <a:rPr lang="en-US" b="1" dirty="0" smtClean="0"/>
              <a:t>Technology:</a:t>
            </a:r>
            <a:endParaRPr lang="en-US" b="1" dirty="0"/>
          </a:p>
          <a:p>
            <a:endParaRPr lang="en-US" dirty="0"/>
          </a:p>
          <a:p>
            <a:r>
              <a:rPr lang="en-US" dirty="0"/>
              <a:t>Update underlying theme from </a:t>
            </a:r>
            <a:r>
              <a:rPr lang="en-US" dirty="0" err="1"/>
              <a:t>Simplemag</a:t>
            </a:r>
            <a:r>
              <a:rPr lang="en-US" dirty="0"/>
              <a:t> 3.04 to version 4.3 (current). This enhances look and feel, performance, speed, security, </a:t>
            </a:r>
            <a:r>
              <a:rPr lang="en-US" dirty="0" smtClean="0"/>
              <a:t>SEO,  functionality,  gives </a:t>
            </a:r>
            <a:r>
              <a:rPr lang="en-US" dirty="0"/>
              <a:t>us more layout </a:t>
            </a:r>
            <a:r>
              <a:rPr lang="en-US" dirty="0" smtClean="0"/>
              <a:t>options, and makes us more “future-proof.”</a:t>
            </a:r>
            <a:endParaRPr lang="en-US" dirty="0"/>
          </a:p>
          <a:p>
            <a:endParaRPr lang="en-US" dirty="0"/>
          </a:p>
          <a:p>
            <a:r>
              <a:rPr lang="en-US" dirty="0"/>
              <a:t>Update Directory plugins to latest versions</a:t>
            </a:r>
          </a:p>
          <a:p>
            <a:endParaRPr lang="en-US" dirty="0"/>
          </a:p>
          <a:p>
            <a:r>
              <a:rPr lang="en-US" dirty="0"/>
              <a:t>Update Events Calendar plugins to latest </a:t>
            </a:r>
            <a:r>
              <a:rPr lang="en-US" dirty="0" smtClean="0"/>
              <a:t>versions</a:t>
            </a:r>
          </a:p>
          <a:p>
            <a:endParaRPr lang="en-US" dirty="0"/>
          </a:p>
          <a:p>
            <a:r>
              <a:rPr lang="en-US" dirty="0" smtClean="0"/>
              <a:t>Add a </a:t>
            </a:r>
            <a:r>
              <a:rPr lang="en-US" dirty="0" err="1" smtClean="0"/>
              <a:t>plugin</a:t>
            </a:r>
            <a:r>
              <a:rPr lang="en-US" dirty="0" smtClean="0"/>
              <a:t> </a:t>
            </a:r>
            <a:r>
              <a:rPr lang="en-US" dirty="0" smtClean="0"/>
              <a:t>to </a:t>
            </a:r>
            <a:r>
              <a:rPr lang="en-US" dirty="0" smtClean="0"/>
              <a:t>improve results of internal site search</a:t>
            </a:r>
          </a:p>
          <a:p>
            <a:endParaRPr lang="en-US" dirty="0"/>
          </a:p>
          <a:p>
            <a:r>
              <a:rPr lang="en-US" dirty="0" smtClean="0"/>
              <a:t>Add a new plugin to improve document management and download tracking (replacing or updating Memphis Docs system)</a:t>
            </a:r>
          </a:p>
          <a:p>
            <a:endParaRPr lang="en-US" dirty="0"/>
          </a:p>
          <a:p>
            <a:r>
              <a:rPr lang="en-US" dirty="0" smtClean="0"/>
              <a:t>After updating, fine tune for site speed and SEO</a:t>
            </a:r>
            <a:endParaRPr lang="en-US" dirty="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09289721"/>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47906"/>
            <a:ext cx="7556313" cy="1116106"/>
          </a:xfrm>
        </p:spPr>
        <p:txBody>
          <a:bodyPr/>
          <a:lstStyle/>
          <a:p>
            <a:r>
              <a:rPr lang="en-US" dirty="0" smtClean="0"/>
              <a:t>Proposed Refresh</a:t>
            </a:r>
            <a:endParaRPr lang="en-US" dirty="0"/>
          </a:p>
        </p:txBody>
      </p:sp>
      <p:sp>
        <p:nvSpPr>
          <p:cNvPr id="3" name="Content Placeholder 2"/>
          <p:cNvSpPr>
            <a:spLocks noGrp="1"/>
          </p:cNvSpPr>
          <p:nvPr>
            <p:ph idx="1"/>
          </p:nvPr>
        </p:nvSpPr>
        <p:spPr>
          <a:xfrm>
            <a:off x="498474" y="1402209"/>
            <a:ext cx="8082926" cy="5181471"/>
          </a:xfrm>
        </p:spPr>
        <p:txBody>
          <a:bodyPr/>
          <a:lstStyle/>
          <a:p>
            <a:pPr marL="228600" lvl="1" indent="0">
              <a:buNone/>
            </a:pPr>
            <a:endParaRPr lang="en-US" dirty="0"/>
          </a:p>
          <a:p>
            <a:pPr marL="228600" lvl="1" indent="0">
              <a:buNone/>
            </a:pPr>
            <a:endParaRPr lang="en-US" dirty="0"/>
          </a:p>
          <a:p>
            <a:pPr marL="0" indent="0">
              <a:buNone/>
            </a:pPr>
            <a:endParaRPr lang="en-US" dirty="0" smtClean="0"/>
          </a:p>
        </p:txBody>
      </p:sp>
      <p:sp>
        <p:nvSpPr>
          <p:cNvPr id="4" name="TextBox 3"/>
          <p:cNvSpPr txBox="1"/>
          <p:nvPr/>
        </p:nvSpPr>
        <p:spPr>
          <a:xfrm>
            <a:off x="672320" y="748503"/>
            <a:ext cx="7382467" cy="7571303"/>
          </a:xfrm>
          <a:prstGeom prst="rect">
            <a:avLst/>
          </a:prstGeom>
          <a:noFill/>
        </p:spPr>
        <p:txBody>
          <a:bodyPr wrap="square" rtlCol="0">
            <a:spAutoFit/>
          </a:bodyPr>
          <a:lstStyle/>
          <a:p>
            <a:endParaRPr lang="en-US" b="1" dirty="0" smtClean="0"/>
          </a:p>
          <a:p>
            <a:r>
              <a:rPr lang="en-US" b="1" dirty="0" smtClean="0"/>
              <a:t>Content:</a:t>
            </a:r>
          </a:p>
          <a:p>
            <a:endParaRPr lang="en-US" dirty="0"/>
          </a:p>
          <a:p>
            <a:r>
              <a:rPr lang="en-US" dirty="0"/>
              <a:t>We will pursue a complete inventory </a:t>
            </a:r>
            <a:r>
              <a:rPr lang="en-US" dirty="0" smtClean="0"/>
              <a:t>of </a:t>
            </a:r>
            <a:r>
              <a:rPr lang="en-US" dirty="0"/>
              <a:t>the website, and </a:t>
            </a:r>
            <a:r>
              <a:rPr lang="en-US" dirty="0" smtClean="0"/>
              <a:t>using </a:t>
            </a:r>
            <a:r>
              <a:rPr lang="en-US" dirty="0" smtClean="0"/>
              <a:t>insights from Google Analytics, </a:t>
            </a:r>
            <a:r>
              <a:rPr lang="en-US" dirty="0"/>
              <a:t>identify existing content to </a:t>
            </a:r>
            <a:r>
              <a:rPr lang="en-US" dirty="0" smtClean="0"/>
              <a:t>leverage, </a:t>
            </a:r>
            <a:r>
              <a:rPr lang="en-US" dirty="0"/>
              <a:t>new content to be considered and/or added within the site architecture and low-traffic areas that may safely be removed from the site. </a:t>
            </a:r>
            <a:endParaRPr lang="en-US" dirty="0" smtClean="0"/>
          </a:p>
          <a:p>
            <a:endParaRPr lang="en-US" dirty="0"/>
          </a:p>
          <a:p>
            <a:r>
              <a:rPr lang="en-US" dirty="0" smtClean="0"/>
              <a:t>Add a “favorites” feature that allows visitors to choose and save, </a:t>
            </a:r>
            <a:br>
              <a:rPr lang="en-US" dirty="0" smtClean="0"/>
            </a:br>
            <a:r>
              <a:rPr lang="en-US" dirty="0" smtClean="0"/>
              <a:t>email, and print their favorite hotel and business listings (as implemented on </a:t>
            </a:r>
            <a:r>
              <a:rPr lang="en-US" dirty="0" err="1" smtClean="0"/>
              <a:t>VisitCalistoga.com</a:t>
            </a:r>
            <a:r>
              <a:rPr lang="en-US" dirty="0" smtClean="0"/>
              <a:t>) </a:t>
            </a:r>
          </a:p>
          <a:p>
            <a:endParaRPr lang="en-US" dirty="0"/>
          </a:p>
          <a:p>
            <a:r>
              <a:rPr lang="en-US" dirty="0" smtClean="0"/>
              <a:t>Add an area of the site for suggested itineraries (similar to the “Adventure Vault” on </a:t>
            </a:r>
            <a:r>
              <a:rPr lang="en-US" dirty="0" err="1" smtClean="0"/>
              <a:t>VisitCalistoga.com</a:t>
            </a:r>
            <a:r>
              <a:rPr lang="en-US" dirty="0" smtClean="0"/>
              <a:t>) </a:t>
            </a:r>
            <a:br>
              <a:rPr lang="en-US" dirty="0" smtClean="0"/>
            </a:br>
            <a:r>
              <a:rPr lang="en-US" dirty="0" smtClean="0"/>
              <a:t>Copy to be crafted by MCTC.</a:t>
            </a:r>
          </a:p>
          <a:p>
            <a:endParaRPr lang="en-US" dirty="0"/>
          </a:p>
          <a:p>
            <a:r>
              <a:rPr lang="en-US" dirty="0" smtClean="0"/>
              <a:t>Revisit </a:t>
            </a:r>
            <a:r>
              <a:rPr lang="en-US" dirty="0"/>
              <a:t>the organization and order of homepage content. Do we have the right</a:t>
            </a:r>
            <a:r>
              <a:rPr lang="en-US" dirty="0" smtClean="0"/>
              <a:t> items </a:t>
            </a:r>
            <a:r>
              <a:rPr lang="en-US" dirty="0"/>
              <a:t>in the right </a:t>
            </a:r>
            <a:r>
              <a:rPr lang="en-US" dirty="0" smtClean="0"/>
              <a:t>positions </a:t>
            </a:r>
            <a:r>
              <a:rPr lang="en-US" dirty="0"/>
              <a:t>for user goals and for our </a:t>
            </a:r>
            <a:r>
              <a:rPr lang="en-US" dirty="0" smtClean="0"/>
              <a:t>goals? </a:t>
            </a:r>
          </a:p>
          <a:p>
            <a:endParaRPr lang="en-US" dirty="0"/>
          </a:p>
          <a:p>
            <a:r>
              <a:rPr lang="en-US" dirty="0" smtClean="0"/>
              <a:t>Add more events </a:t>
            </a:r>
            <a:r>
              <a:rPr lang="en-US" dirty="0"/>
              <a:t>on home page, in two </a:t>
            </a:r>
            <a:r>
              <a:rPr lang="en-US" dirty="0" smtClean="0"/>
              <a:t>tiers, with event location or venue highlighted.</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21325099"/>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47906"/>
            <a:ext cx="7556313" cy="1116106"/>
          </a:xfrm>
        </p:spPr>
        <p:txBody>
          <a:bodyPr/>
          <a:lstStyle/>
          <a:p>
            <a:r>
              <a:rPr lang="en-US" dirty="0" smtClean="0"/>
              <a:t>Proposed Refresh</a:t>
            </a:r>
            <a:endParaRPr lang="en-US" dirty="0"/>
          </a:p>
        </p:txBody>
      </p:sp>
      <p:sp>
        <p:nvSpPr>
          <p:cNvPr id="3" name="Content Placeholder 2"/>
          <p:cNvSpPr>
            <a:spLocks noGrp="1"/>
          </p:cNvSpPr>
          <p:nvPr>
            <p:ph idx="1"/>
          </p:nvPr>
        </p:nvSpPr>
        <p:spPr>
          <a:xfrm>
            <a:off x="498474" y="1402209"/>
            <a:ext cx="8082926" cy="5181471"/>
          </a:xfrm>
        </p:spPr>
        <p:txBody>
          <a:bodyPr/>
          <a:lstStyle/>
          <a:p>
            <a:pPr marL="228600" lvl="1" indent="0">
              <a:buNone/>
            </a:pPr>
            <a:endParaRPr lang="en-US" dirty="0"/>
          </a:p>
          <a:p>
            <a:pPr marL="228600" lvl="1" indent="0">
              <a:buNone/>
            </a:pPr>
            <a:endParaRPr lang="en-US" dirty="0"/>
          </a:p>
          <a:p>
            <a:pPr marL="0" indent="0">
              <a:buNone/>
            </a:pPr>
            <a:endParaRPr lang="en-US" dirty="0" smtClean="0"/>
          </a:p>
        </p:txBody>
      </p:sp>
      <p:sp>
        <p:nvSpPr>
          <p:cNvPr id="4" name="TextBox 3"/>
          <p:cNvSpPr txBox="1"/>
          <p:nvPr/>
        </p:nvSpPr>
        <p:spPr>
          <a:xfrm>
            <a:off x="672320" y="748503"/>
            <a:ext cx="7382467" cy="4524316"/>
          </a:xfrm>
          <a:prstGeom prst="rect">
            <a:avLst/>
          </a:prstGeom>
          <a:noFill/>
        </p:spPr>
        <p:txBody>
          <a:bodyPr wrap="square" rtlCol="0">
            <a:spAutoFit/>
          </a:bodyPr>
          <a:lstStyle/>
          <a:p>
            <a:endParaRPr lang="en-US" b="1" dirty="0" smtClean="0"/>
          </a:p>
          <a:p>
            <a:r>
              <a:rPr lang="en-US" b="1" dirty="0" smtClean="0"/>
              <a:t>Content, continued </a:t>
            </a:r>
            <a:r>
              <a:rPr lang="is-IS" b="1" dirty="0" smtClean="0"/>
              <a:t>…</a:t>
            </a:r>
            <a:endParaRPr lang="en-US" b="1" dirty="0" smtClean="0"/>
          </a:p>
          <a:p>
            <a:endParaRPr lang="en-US" dirty="0"/>
          </a:p>
          <a:p>
            <a:r>
              <a:rPr lang="en-US" dirty="0"/>
              <a:t>Build out additional “Community Pages” to allow visitors to explore specific cities, towns and places.</a:t>
            </a:r>
          </a:p>
          <a:p>
            <a:endParaRPr lang="en-US" dirty="0"/>
          </a:p>
          <a:p>
            <a:r>
              <a:rPr lang="en-US" dirty="0"/>
              <a:t>Add a culinary area of the site, for recipes and emphasis on culinary tourism.</a:t>
            </a:r>
          </a:p>
          <a:p>
            <a:endParaRPr lang="en-US" dirty="0"/>
          </a:p>
          <a:p>
            <a:r>
              <a:rPr lang="en-US" dirty="0"/>
              <a:t>Revisit the organization of navigation. Are we making it easy for users to find what they are looking for? Study traffic patterns for insights.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5340889"/>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47906"/>
            <a:ext cx="7556313" cy="1116106"/>
          </a:xfrm>
        </p:spPr>
        <p:txBody>
          <a:bodyPr/>
          <a:lstStyle/>
          <a:p>
            <a:r>
              <a:rPr lang="en-US" dirty="0" smtClean="0"/>
              <a:t>Proposed Refresh</a:t>
            </a:r>
            <a:endParaRPr lang="en-US" dirty="0"/>
          </a:p>
        </p:txBody>
      </p:sp>
      <p:sp>
        <p:nvSpPr>
          <p:cNvPr id="3" name="Content Placeholder 2"/>
          <p:cNvSpPr>
            <a:spLocks noGrp="1"/>
          </p:cNvSpPr>
          <p:nvPr>
            <p:ph idx="1"/>
          </p:nvPr>
        </p:nvSpPr>
        <p:spPr>
          <a:xfrm>
            <a:off x="498474" y="1402209"/>
            <a:ext cx="8082926" cy="5181471"/>
          </a:xfrm>
        </p:spPr>
        <p:txBody>
          <a:bodyPr/>
          <a:lstStyle/>
          <a:p>
            <a:pPr marL="228600" lvl="1" indent="0">
              <a:buNone/>
            </a:pPr>
            <a:endParaRPr lang="en-US" dirty="0"/>
          </a:p>
          <a:p>
            <a:pPr marL="228600" lvl="1" indent="0">
              <a:buNone/>
            </a:pPr>
            <a:endParaRPr lang="en-US" dirty="0"/>
          </a:p>
          <a:p>
            <a:pPr marL="0" indent="0">
              <a:buNone/>
            </a:pPr>
            <a:endParaRPr lang="en-US" dirty="0" smtClean="0"/>
          </a:p>
        </p:txBody>
      </p:sp>
      <p:sp>
        <p:nvSpPr>
          <p:cNvPr id="4" name="TextBox 3"/>
          <p:cNvSpPr txBox="1"/>
          <p:nvPr/>
        </p:nvSpPr>
        <p:spPr>
          <a:xfrm>
            <a:off x="672320" y="748503"/>
            <a:ext cx="6937953" cy="4247317"/>
          </a:xfrm>
          <a:prstGeom prst="rect">
            <a:avLst/>
          </a:prstGeom>
          <a:noFill/>
        </p:spPr>
        <p:txBody>
          <a:bodyPr wrap="square" rtlCol="0">
            <a:spAutoFit/>
          </a:bodyPr>
          <a:lstStyle/>
          <a:p>
            <a:endParaRPr lang="en-US" b="1" dirty="0" smtClean="0"/>
          </a:p>
          <a:p>
            <a:r>
              <a:rPr lang="en-US" b="1" dirty="0" smtClean="0"/>
              <a:t>Brand Voice and Standards</a:t>
            </a:r>
          </a:p>
          <a:p>
            <a:endParaRPr lang="en-US" dirty="0"/>
          </a:p>
          <a:p>
            <a:r>
              <a:rPr lang="en-US" dirty="0" smtClean="0"/>
              <a:t>Work with MCTC communication team to develop </a:t>
            </a:r>
            <a:r>
              <a:rPr lang="en-US" dirty="0"/>
              <a:t>a written </a:t>
            </a:r>
            <a:r>
              <a:rPr lang="en-US" dirty="0" smtClean="0"/>
              <a:t/>
            </a:r>
            <a:br>
              <a:rPr lang="en-US" dirty="0" smtClean="0"/>
            </a:br>
            <a:r>
              <a:rPr lang="en-US" dirty="0" smtClean="0"/>
              <a:t>document </a:t>
            </a:r>
            <a:r>
              <a:rPr lang="en-US" dirty="0"/>
              <a:t>that addresses brand standards  </a:t>
            </a:r>
            <a:r>
              <a:rPr lang="en-US" dirty="0" smtClean="0"/>
              <a:t>for </a:t>
            </a:r>
            <a:r>
              <a:rPr lang="en-US" dirty="0"/>
              <a:t>voice, images, content </a:t>
            </a:r>
            <a:r>
              <a:rPr lang="en-US" dirty="0" smtClean="0"/>
              <a:t>and </a:t>
            </a:r>
            <a:r>
              <a:rPr lang="en-US" dirty="0"/>
              <a:t>copy</a:t>
            </a:r>
            <a:r>
              <a:rPr lang="en-US" dirty="0" smtClean="0"/>
              <a:t>.</a:t>
            </a:r>
          </a:p>
          <a:p>
            <a:endParaRPr lang="en-US" dirty="0"/>
          </a:p>
          <a:p>
            <a:r>
              <a:rPr lang="en-US" dirty="0"/>
              <a:t>Over time, with staff </a:t>
            </a:r>
            <a:r>
              <a:rPr lang="en-US" dirty="0" smtClean="0"/>
              <a:t>turnover, </a:t>
            </a:r>
            <a:r>
              <a:rPr lang="en-US" dirty="0"/>
              <a:t>we’ve seen some departure from standards we set for images and copy in listings and events. </a:t>
            </a:r>
          </a:p>
          <a:p>
            <a:endParaRPr lang="en-US" dirty="0"/>
          </a:p>
          <a:p>
            <a:r>
              <a:rPr lang="en-US" dirty="0" smtClean="0"/>
              <a:t>After </a:t>
            </a:r>
            <a:r>
              <a:rPr lang="en-US" dirty="0"/>
              <a:t>clearly </a:t>
            </a:r>
            <a:r>
              <a:rPr lang="en-US" dirty="0" smtClean="0"/>
              <a:t>defining updated  </a:t>
            </a:r>
            <a:r>
              <a:rPr lang="en-US" dirty="0"/>
              <a:t>visual and copy standards, </a:t>
            </a:r>
            <a:r>
              <a:rPr lang="en-US" dirty="0" smtClean="0"/>
              <a:t>work with MCTC team to review </a:t>
            </a:r>
            <a:r>
              <a:rPr lang="en-US" dirty="0"/>
              <a:t>the images and copy on all listings, events and posts for consistency of voice and copy standards. </a:t>
            </a:r>
            <a:endParaRPr lang="en-US" dirty="0" smtClean="0"/>
          </a:p>
          <a:p>
            <a:r>
              <a:rPr lang="en-US" dirty="0" smtClean="0"/>
              <a:t>Provide necessary training for staff and contractors.</a:t>
            </a:r>
            <a:endParaRPr lang="en-US" dirty="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08499639"/>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1137</TotalTime>
  <Words>1065</Words>
  <Application>Microsoft Macintosh PowerPoint</Application>
  <PresentationFormat>On-screen Show (4:3)</PresentationFormat>
  <Paragraphs>106</Paragraphs>
  <Slides>10</Slides>
  <Notes>0</Notes>
  <HiddenSlides>0</HiddenSlides>
  <MMClips>0</MMClips>
  <ScaleCrop>false</ScaleCrop>
  <HeadingPairs>
    <vt:vector size="4" baseType="variant">
      <vt:variant>
        <vt:lpstr>Design Template</vt:lpstr>
      </vt:variant>
      <vt:variant>
        <vt:i4>1</vt:i4>
      </vt:variant>
      <vt:variant>
        <vt:lpstr>Slide Titles</vt:lpstr>
      </vt:variant>
      <vt:variant>
        <vt:i4>10</vt:i4>
      </vt:variant>
    </vt:vector>
  </HeadingPairs>
  <TitlesOfParts>
    <vt:vector size="11" baseType="lpstr">
      <vt:lpstr>Advantage</vt:lpstr>
      <vt:lpstr>VisitMendocino.com Refresh 2017</vt:lpstr>
      <vt:lpstr>The Back Story</vt:lpstr>
      <vt:lpstr>The Back Story</vt:lpstr>
      <vt:lpstr>Proposed Refresh</vt:lpstr>
      <vt:lpstr>Proposed Refresh</vt:lpstr>
      <vt:lpstr>Proposed Refresh</vt:lpstr>
      <vt:lpstr>Proposed Refresh</vt:lpstr>
      <vt:lpstr>Proposed Refresh</vt:lpstr>
      <vt:lpstr>Proposed Refresh</vt:lpstr>
      <vt:lpstr>Our Proposal</vt:lpstr>
    </vt:vector>
  </TitlesOfParts>
  <Company>BrandHound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Visit Mendocino Website Refresh 2017</dc:title>
  <dc:creator>Roger Coryell</dc:creator>
  <cp:lastModifiedBy>Alison de Grassi</cp:lastModifiedBy>
  <cp:revision>14</cp:revision>
  <dcterms:created xsi:type="dcterms:W3CDTF">2017-02-16T16:07:09Z</dcterms:created>
  <dcterms:modified xsi:type="dcterms:W3CDTF">2017-02-16T16:11:24Z</dcterms:modified>
</cp:coreProperties>
</file>